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90" r:id="rId1"/>
  </p:sldMasterIdLst>
  <p:notesMasterIdLst>
    <p:notesMasterId r:id="rId33"/>
  </p:notesMasterIdLst>
  <p:handoutMasterIdLst>
    <p:handoutMasterId r:id="rId34"/>
  </p:handoutMasterIdLst>
  <p:sldIdLst>
    <p:sldId id="257" r:id="rId2"/>
    <p:sldId id="284" r:id="rId3"/>
    <p:sldId id="286" r:id="rId4"/>
    <p:sldId id="272" r:id="rId5"/>
    <p:sldId id="336" r:id="rId6"/>
    <p:sldId id="573" r:id="rId7"/>
    <p:sldId id="575" r:id="rId8"/>
    <p:sldId id="576" r:id="rId9"/>
    <p:sldId id="567" r:id="rId10"/>
    <p:sldId id="574" r:id="rId11"/>
    <p:sldId id="319" r:id="rId12"/>
    <p:sldId id="563" r:id="rId13"/>
    <p:sldId id="577" r:id="rId14"/>
    <p:sldId id="578" r:id="rId15"/>
    <p:sldId id="339" r:id="rId16"/>
    <p:sldId id="581" r:id="rId17"/>
    <p:sldId id="582" r:id="rId18"/>
    <p:sldId id="343" r:id="rId19"/>
    <p:sldId id="344" r:id="rId20"/>
    <p:sldId id="345" r:id="rId21"/>
    <p:sldId id="346" r:id="rId22"/>
    <p:sldId id="584" r:id="rId23"/>
    <p:sldId id="583" r:id="rId24"/>
    <p:sldId id="587" r:id="rId25"/>
    <p:sldId id="588" r:id="rId26"/>
    <p:sldId id="590" r:id="rId27"/>
    <p:sldId id="299" r:id="rId28"/>
    <p:sldId id="323" r:id="rId29"/>
    <p:sldId id="591" r:id="rId30"/>
    <p:sldId id="570" r:id="rId31"/>
    <p:sldId id="592" r:id="rId32"/>
  </p:sldIdLst>
  <p:sldSz cx="12192000" cy="6858000"/>
  <p:notesSz cx="9947275" cy="6858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2D3"/>
    <a:srgbClr val="BFEAFA"/>
    <a:srgbClr val="FFFFFF"/>
    <a:srgbClr val="00B0F0"/>
    <a:srgbClr val="2683C6"/>
    <a:srgbClr val="E48312"/>
    <a:srgbClr val="BD582C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7" autoAdjust="0"/>
    <p:restoredTop sz="96404" autoAdjust="0"/>
  </p:normalViewPr>
  <p:slideViewPr>
    <p:cSldViewPr snapToGrid="0">
      <p:cViewPr varScale="1">
        <p:scale>
          <a:sx n="70" d="100"/>
          <a:sy n="70" d="100"/>
        </p:scale>
        <p:origin x="744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68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038" y="0"/>
            <a:ext cx="431165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A512C7-7793-46FA-B352-7D361EDF507F}" type="datetimeFigureOut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5100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038" y="6515100"/>
            <a:ext cx="431165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E560AEF-9EC6-494A-A1A1-0C90315B5C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2236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038" y="0"/>
            <a:ext cx="431165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08B89D3-ABA7-4162-858E-682D5B214801}" type="datetimeFigureOut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5363" y="3300413"/>
            <a:ext cx="795655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5100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038" y="6515100"/>
            <a:ext cx="431165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5CC0DB6-7C29-42B2-921B-ECAAFA1FF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0165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1268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C39716F-B11E-4A9F-8173-3EED52B302C4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399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3316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051F030-73CB-4E58-ACD1-A62EA54BBF00}" type="slidenum">
              <a:rPr lang="ru-RU" altLang="ru-RU" smtClean="0"/>
              <a:pPr/>
              <a:t>2</a:t>
            </a:fld>
            <a:endParaRPr lang="ru-RU" altLang="ru-RU" smtClean="0"/>
          </a:p>
        </p:txBody>
      </p:sp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725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FFE6A54-30DB-4D5A-B26C-253500AB9B35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913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5086567-BF0C-4168-BABE-DF2ECBC55A6B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076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2772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C7B0299-7034-4176-A31B-060B38EBEF7E}" type="slidenum">
              <a:rPr lang="ru-RU" altLang="ru-RU" smtClean="0"/>
              <a:pPr/>
              <a:t>18</a:t>
            </a:fld>
            <a:endParaRPr lang="ru-RU" altLang="ru-RU" smtClean="0"/>
          </a:p>
        </p:txBody>
      </p:sp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604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1FCB3E8-05AA-4D5A-830D-27F65A4DE6D9}" type="slidenum">
              <a:rPr lang="ru-RU" altLang="ru-RU" smtClean="0"/>
              <a:pPr/>
              <a:t>19</a:t>
            </a:fld>
            <a:endParaRPr lang="ru-RU" altLang="ru-RU" smtClean="0"/>
          </a:p>
        </p:txBody>
      </p:sp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7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0329EB1-CA39-4763-9C3C-012BAAF3B65F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115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8916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602F147-C973-4F94-A719-BE09480A4B4C}" type="slidenum">
              <a:rPr lang="ru-RU" altLang="ru-RU" smtClean="0"/>
              <a:pPr/>
              <a:t>21</a:t>
            </a:fld>
            <a:endParaRPr lang="ru-RU" altLang="ru-RU" smtClean="0"/>
          </a:p>
        </p:txBody>
      </p:sp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16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B83B0EF-A2AC-4C91-9157-1284F7AF66CD}" type="slidenum">
              <a:rPr lang="ru-RU" smtClean="0"/>
              <a:pPr/>
              <a:t>26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685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A4E4947-E6DD-41A0-A547-6AD94DE2CB2A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25216-4EDD-45F0-95EB-DCA7A97B81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0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D1A81-2E50-497D-BE8F-53CB243CE311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EDFE4-C11A-487A-81EB-1A7CDF749A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094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8260EB-9C02-415F-B15F-B97AD5EDC419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717B1-A37D-4C5A-A6D9-635EADF666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527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E0193-7A0B-40F6-8C74-362A216227C2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354EB-CC40-445D-85A3-9511DAAEC1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7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B0CD7D-81FC-44F8-BA70-CF8E2E3EA8B5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F90E4-8180-4C89-8D08-A6939BB17B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252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E58E0-246C-4D33-8A69-16680CA9AA4C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6443-DA95-4CEE-B8AF-1D718AC202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233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2110F-188A-4E6D-B8ED-DA2C3C056273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EE0FE-618A-4216-8219-8EAE58D381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633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12168-29E4-4177-BDC4-C581E0594219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E40BD-D283-4EDF-BEE4-3E3F2DC320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536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EE8B95D-FAC2-454A-8309-9197971CAA4C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CB602-CC48-4800-8881-16937D587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56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6DE44505-9DE9-4EE8-B00D-2DB450E2B6C4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2B4566E-AF9F-4236-8D76-25D39F173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92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E05B039-675C-4B5A-B257-9B1D7DBD8D37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02F11-02DF-4BD3-823F-99187C37D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13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1846263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3993D4FF-A32E-4B93-8882-2791585D90E3}" type="datetime1">
              <a:rPr lang="ru-RU"/>
              <a:pPr>
                <a:defRPr/>
              </a:pPr>
              <a:t>08.10.2024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DC12A4D-282A-43B9-9622-5A2A635832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3" r:id="rId2"/>
    <p:sldLayoutId id="2147484099" r:id="rId3"/>
    <p:sldLayoutId id="2147484094" r:id="rId4"/>
    <p:sldLayoutId id="2147484095" r:id="rId5"/>
    <p:sldLayoutId id="2147484096" r:id="rId6"/>
    <p:sldLayoutId id="2147484100" r:id="rId7"/>
    <p:sldLayoutId id="2147484101" r:id="rId8"/>
    <p:sldLayoutId id="2147484102" r:id="rId9"/>
    <p:sldLayoutId id="2147484097" r:id="rId10"/>
    <p:sldLayoutId id="2147484103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4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33.png"/><Relationship Id="rId4" Type="http://schemas.openxmlformats.org/officeDocument/2006/relationships/image" Target="../media/image25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4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15.png"/><Relationship Id="rId4" Type="http://schemas.openxmlformats.org/officeDocument/2006/relationships/image" Target="../media/image25.png"/><Relationship Id="rId9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15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00" y="1316038"/>
            <a:ext cx="9012238" cy="4254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МВД России по г. Улан-Удэ</a:t>
            </a:r>
          </a:p>
        </p:txBody>
      </p:sp>
      <p:pic>
        <p:nvPicPr>
          <p:cNvPr id="10243" name="Объект 5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9938" y="77788"/>
            <a:ext cx="2109787" cy="1219200"/>
          </a:xfrm>
        </p:spPr>
      </p:pic>
      <p:sp>
        <p:nvSpPr>
          <p:cNvPr id="10244" name="Номер слайда 2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0479088" y="0"/>
            <a:ext cx="598487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9DB2303-C877-4E9F-B8CB-187FAF5B7335}" type="slidenum">
              <a:rPr lang="ru-RU" altLang="ru-RU" smtClean="0">
                <a:solidFill>
                  <a:schemeClr val="bg1"/>
                </a:solidFill>
                <a:latin typeface="Constantia" panose="02030602050306030303" pitchFamily="18" charset="0"/>
              </a:rPr>
              <a:pPr/>
              <a:t>1</a:t>
            </a:fld>
            <a:endParaRPr lang="ru-RU" altLang="ru-RU" smtClean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pic>
        <p:nvPicPr>
          <p:cNvPr id="10245" name="Рисунок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1922463"/>
            <a:ext cx="468312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373563" y="2928938"/>
            <a:ext cx="7777162" cy="20574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300" b="1" spc="-1" dirty="0">
                <a:solidFill>
                  <a:schemeClr val="tx1"/>
                </a:solidFill>
                <a:latin typeface="Times New Roman" pitchFamily="18" charset="0"/>
                <a:ea typeface="DejaVu Sans"/>
                <a:cs typeface="Aharoni" pitchFamily="2" charset="-79"/>
              </a:rPr>
              <a:t>ОСНОВЫ ЦИФРОВОЙ БЕЗОПАСНОСТИ ОТ КИБЕРПРЕСТУПЛЕНИЙ</a:t>
            </a:r>
            <a:endParaRPr lang="ru-RU" sz="3300" b="1" spc="-1" dirty="0">
              <a:solidFill>
                <a:schemeClr val="tx1"/>
              </a:solidFill>
              <a:latin typeface="Times New Roman" pitchFamily="18" charset="0"/>
              <a:cs typeface="Aharoni" pitchFamily="2" charset="-79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Aharoni" pitchFamily="2" charset="-79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Aharoni" pitchFamily="2" charset="-79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4275"/>
          </a:xfrm>
          <a:solidFill>
            <a:srgbClr val="00B0F0"/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Достаем телефоны!</a:t>
            </a:r>
          </a:p>
        </p:txBody>
      </p:sp>
      <p:sp>
        <p:nvSpPr>
          <p:cNvPr id="23555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0880725" y="0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161439A-D22B-4DE9-847E-99583606F340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6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81216">
            <a:off x="6954838" y="1895475"/>
            <a:ext cx="4238625" cy="423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лачко с текстом: прямоугольное со скругленными углами 7"/>
          <p:cNvSpPr/>
          <p:nvPr/>
        </p:nvSpPr>
        <p:spPr>
          <a:xfrm>
            <a:off x="246063" y="1785938"/>
            <a:ext cx="6564312" cy="3617912"/>
          </a:xfrm>
          <a:prstGeom prst="wedgeRoundRectCallout">
            <a:avLst>
              <a:gd name="adj1" fmla="val 63559"/>
              <a:gd name="adj2" fmla="val -18291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Рекомендуем отозвать согласие на обработку персональных данных с банками, что бы мошенники получив доступ к порталу «Госуслуги», не могли оформить на Вас кредит!!!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941513" y="255588"/>
            <a:ext cx="8191500" cy="881062"/>
          </a:xfrm>
          <a:prstGeom prst="ellipse">
            <a:avLst/>
          </a:prstGeom>
          <a:solidFill>
            <a:srgbClr val="87C4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4579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353800" y="0"/>
            <a:ext cx="838200" cy="573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415E58E-7988-4290-8635-12E3043503CD}" type="slidenum">
              <a:rPr lang="ru-RU" altLang="ru-RU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lang="ru-RU" altLang="ru-RU" sz="32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941513" y="255588"/>
            <a:ext cx="8191500" cy="881062"/>
          </a:xfrm>
          <a:prstGeom prst="ellipse">
            <a:avLst/>
          </a:prstGeom>
          <a:solidFill>
            <a:srgbClr val="87C4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2100" name="Заголовок 7"/>
          <p:cNvSpPr>
            <a:spLocks noGrp="1"/>
          </p:cNvSpPr>
          <p:nvPr>
            <p:ph type="ctrTitle" idx="4294967295"/>
          </p:nvPr>
        </p:nvSpPr>
        <p:spPr>
          <a:xfrm>
            <a:off x="0" y="-349250"/>
            <a:ext cx="10560050" cy="12223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Отзыв согласий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6716713"/>
            <a:ext cx="12192000" cy="0"/>
          </a:xfrm>
          <a:prstGeom prst="line">
            <a:avLst/>
          </a:prstGeom>
          <a:ln w="203200" cmpd="thickThin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5" name="Picture 5" descr="C:\Users\Елена\Desktop\10\Орел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68263"/>
            <a:ext cx="1597026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-12700" y="1023938"/>
            <a:ext cx="12217400" cy="0"/>
          </a:xfrm>
          <a:prstGeom prst="line">
            <a:avLst/>
          </a:prstGeom>
          <a:ln w="203200" cmpd="thickThin">
            <a:solidFill>
              <a:schemeClr val="tx2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7" name="Объект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288" y="4791075"/>
            <a:ext cx="1160462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Рисунок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" b="8234"/>
          <a:stretch>
            <a:fillRect/>
          </a:stretch>
        </p:blipFill>
        <p:spPr bwMode="auto">
          <a:xfrm>
            <a:off x="1641475" y="1287463"/>
            <a:ext cx="28575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Рисунок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" b="6712"/>
          <a:stretch>
            <a:fillRect/>
          </a:stretch>
        </p:blipFill>
        <p:spPr bwMode="auto">
          <a:xfrm>
            <a:off x="4799013" y="1393825"/>
            <a:ext cx="2682875" cy="48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Рисунок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" b="6712"/>
          <a:stretch>
            <a:fillRect/>
          </a:stretch>
        </p:blipFill>
        <p:spPr bwMode="auto">
          <a:xfrm>
            <a:off x="7781925" y="1393825"/>
            <a:ext cx="2682875" cy="48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1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0880725" y="12700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029C1B-3E1A-4205-A35F-485D28A9B5F7}" type="slidenum"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12</a:t>
            </a:fld>
            <a:endParaRPr lang="ru-RU" sz="3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4"/>
          <p:cNvSpPr txBox="1">
            <a:spLocks noChangeArrowheads="1"/>
          </p:cNvSpPr>
          <p:nvPr/>
        </p:nvSpPr>
        <p:spPr bwMode="auto">
          <a:xfrm>
            <a:off x="0" y="0"/>
            <a:ext cx="12192000" cy="13239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 СПОСОБ МОШЕННИЧЕСТВА.</a:t>
            </a:r>
          </a:p>
          <a:p>
            <a:pPr algn="ctr" eaLnBrk="1" hangingPunct="1"/>
            <a:r>
              <a:rPr lang="ru-RU" altLang="ru-RU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СООБЩЕНИЕ ОТ РУКОВОДИТЕЛЯ</a:t>
            </a:r>
          </a:p>
        </p:txBody>
      </p:sp>
      <p:sp>
        <p:nvSpPr>
          <p:cNvPr id="26627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0880725" y="11113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22C2EA0-086B-44D6-B76E-C6962E7EA2A0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13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9553" y="3257526"/>
            <a:ext cx="2603646" cy="200989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МОШЕННИК</a:t>
            </a:r>
          </a:p>
        </p:txBody>
      </p:sp>
      <p:sp>
        <p:nvSpPr>
          <p:cNvPr id="6" name="Стрелка: вправо 5"/>
          <p:cNvSpPr/>
          <p:nvPr/>
        </p:nvSpPr>
        <p:spPr>
          <a:xfrm>
            <a:off x="3216275" y="1323975"/>
            <a:ext cx="6605588" cy="5037138"/>
          </a:xfrm>
          <a:prstGeom prst="rightArrow">
            <a:avLst>
              <a:gd name="adj1" fmla="val 50000"/>
              <a:gd name="adj2" fmla="val 20242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взламывает аккаунт Вашего руководителя;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аправляет ложное сообщение работнику (например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ФСБ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утечка данных, сейчас свяжутся сотрудники правоохранительных органов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72158" y="4384574"/>
            <a:ext cx="2262376" cy="882850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ЖЕРТВА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266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775" y="2119313"/>
            <a:ext cx="2039938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2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2120900"/>
            <a:ext cx="2836862" cy="283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1681163" y="11113"/>
            <a:ext cx="717550" cy="65087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4"/>
          <p:cNvSpPr txBox="1">
            <a:spLocks noChangeArrowheads="1"/>
          </p:cNvSpPr>
          <p:nvPr/>
        </p:nvSpPr>
        <p:spPr bwMode="auto">
          <a:xfrm>
            <a:off x="0" y="0"/>
            <a:ext cx="12192000" cy="70802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ОТ РУКОВОДИТЕЛЯ</a:t>
            </a:r>
          </a:p>
        </p:txBody>
      </p:sp>
      <p:sp>
        <p:nvSpPr>
          <p:cNvPr id="27651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0874375" y="22225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E876137-D3F3-4417-B147-42140921AB83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3336" y="3319022"/>
            <a:ext cx="2315627" cy="185691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МОШЕННИК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77260" y="4467915"/>
            <a:ext cx="2193281" cy="70802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ЖЕРТВА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2765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413" y="1747838"/>
            <a:ext cx="2257425" cy="314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: вправо 4"/>
          <p:cNvSpPr/>
          <p:nvPr/>
        </p:nvSpPr>
        <p:spPr>
          <a:xfrm>
            <a:off x="3100388" y="530225"/>
            <a:ext cx="6677025" cy="5705475"/>
          </a:xfrm>
          <a:prstGeom prst="rightArrow">
            <a:avLst>
              <a:gd name="adj1" fmla="val 50000"/>
              <a:gd name="adj2" fmla="val 19464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1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схему вступает </a:t>
            </a:r>
            <a:r>
              <a:rPr lang="ru-RU" altLang="ru-RU" sz="215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лже</a:t>
            </a:r>
            <a:r>
              <a:rPr lang="ru-RU" altLang="ru-RU" sz="21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-сотрудник ФСБ, МВД,  который грозит блокировкой счета, по которому якобы зафиксированы сомнительные операции, либо, </a:t>
            </a:r>
            <a:r>
              <a:rPr lang="ru-RU" altLang="ru-RU" sz="21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кто-то </a:t>
            </a:r>
            <a:r>
              <a:rPr lang="ru-RU" altLang="ru-RU" sz="21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пытается оформить кредит на имя жертвы, </a:t>
            </a:r>
            <a:r>
              <a:rPr lang="ru-RU" altLang="ru-RU" sz="21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настаивает перевести личные деньги или оформить кредит, затем перевести их на якобы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1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«БЕЗОПАСНЫЙ СЧЕТ» </a:t>
            </a:r>
          </a:p>
        </p:txBody>
      </p:sp>
      <p:pic>
        <p:nvPicPr>
          <p:cNvPr id="27656" name="Рисунок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1879600"/>
            <a:ext cx="287813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699625" y="6351588"/>
            <a:ext cx="2492375" cy="27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Приложение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9675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СПОСОБ МОШЕННИЧЕСТВА ПОД ПРЕДЛОГОМ ЗАРАБОТКА В СЕТИ ИНТЕРНЕТ</a:t>
            </a:r>
            <a:endParaRPr lang="ru-RU" sz="3700" b="1" dirty="0">
              <a:solidFill>
                <a:schemeClr val="tx1"/>
              </a:solidFill>
            </a:endParaRPr>
          </a:p>
        </p:txBody>
      </p:sp>
      <p:sp>
        <p:nvSpPr>
          <p:cNvPr id="28675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669713" y="0"/>
            <a:ext cx="598487" cy="473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A412782-7471-4F51-A493-7654A8822E92}" type="slidenum">
              <a:rPr lang="ru-RU" altLang="ru-RU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</a:t>
            </a:fld>
            <a:endParaRPr lang="ru-RU" altLang="ru-RU" sz="32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2452" y="2610876"/>
            <a:ext cx="2406566" cy="2013440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МОШЕННИК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89025" y="4163264"/>
            <a:ext cx="2510636" cy="59004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1992377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ЖЕРТВА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286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913" y="1306513"/>
            <a:ext cx="2293937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: вправо 6"/>
          <p:cNvSpPr/>
          <p:nvPr/>
        </p:nvSpPr>
        <p:spPr>
          <a:xfrm>
            <a:off x="2687638" y="2463800"/>
            <a:ext cx="820737" cy="97472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3497263" y="1784350"/>
            <a:ext cx="4471987" cy="284003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>
              <a:defRPr/>
            </a:pP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indent="-285750">
              <a:buFontTx/>
              <a:buChar char="-"/>
              <a:defRPr/>
            </a:pP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Размещает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сети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информацию о заработке на инвестициях;</a:t>
            </a:r>
          </a:p>
          <a:p>
            <a:pPr marL="285750" lvl="1" indent="-285750">
              <a:buFontTx/>
              <a:buChar char="-"/>
              <a:defRPr/>
            </a:pP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Убеждает перейти жертву на ложный сайт;</a:t>
            </a:r>
          </a:p>
          <a:p>
            <a:pPr marL="285750" lvl="1" indent="-285750">
              <a:buFontTx/>
              <a:buChar char="-"/>
              <a:defRPr/>
            </a:pP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фиктивный заработок (прибыль);</a:t>
            </a: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влево 8"/>
          <p:cNvSpPr/>
          <p:nvPr/>
        </p:nvSpPr>
        <p:spPr>
          <a:xfrm flipH="1">
            <a:off x="7980363" y="2432050"/>
            <a:ext cx="717550" cy="974725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: влево 9"/>
          <p:cNvSpPr/>
          <p:nvPr/>
        </p:nvSpPr>
        <p:spPr>
          <a:xfrm rot="18019455">
            <a:off x="7947819" y="3948907"/>
            <a:ext cx="1212850" cy="1084262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83" name="TextBox 10"/>
          <p:cNvSpPr txBox="1">
            <a:spLocks noChangeArrowheads="1"/>
          </p:cNvSpPr>
          <p:nvPr/>
        </p:nvSpPr>
        <p:spPr bwMode="auto">
          <a:xfrm>
            <a:off x="3335338" y="5040313"/>
            <a:ext cx="5253037" cy="11080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Видит мнимый доход;</a:t>
            </a:r>
          </a:p>
          <a:p>
            <a:pPr eaLnBrk="1" hangingPunct="1">
              <a:buFontTx/>
              <a:buChar char="-"/>
            </a:pPr>
            <a:r>
              <a:rPr 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Вкладывает личные, либо кредитные деньги.</a:t>
            </a:r>
          </a:p>
        </p:txBody>
      </p:sp>
      <p:sp>
        <p:nvSpPr>
          <p:cNvPr id="4" name="Овал 3"/>
          <p:cNvSpPr/>
          <p:nvPr/>
        </p:nvSpPr>
        <p:spPr>
          <a:xfrm>
            <a:off x="76200" y="77788"/>
            <a:ext cx="717550" cy="65087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          </a:t>
            </a:r>
          </a:p>
        </p:txBody>
      </p:sp>
      <p:pic>
        <p:nvPicPr>
          <p:cNvPr id="28685" name="Рисунок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11288"/>
            <a:ext cx="2808287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9699625" y="6403975"/>
            <a:ext cx="2492375" cy="27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Приложение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1663" y="1371600"/>
            <a:ext cx="4968876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Облачко с текстом: прямоугольное со скругленными углами 11"/>
          <p:cNvSpPr/>
          <p:nvPr/>
        </p:nvSpPr>
        <p:spPr>
          <a:xfrm>
            <a:off x="3956050" y="1296988"/>
            <a:ext cx="7737475" cy="4968875"/>
          </a:xfrm>
          <a:prstGeom prst="wedgeRoundRectCallout">
            <a:avLst>
              <a:gd name="adj1" fmla="val -57246"/>
              <a:gd name="adj2" fmla="val -29001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46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31838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ПРОВЕРЯТЬ </a:t>
            </a:r>
            <a:r>
              <a:rPr lang="ru-RU" alt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брокерскую компанию на сайте Банка России на наличие лицензии. </a:t>
            </a:r>
          </a:p>
          <a:p>
            <a:pPr marL="731838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ДОВЕРЯТЬ </a:t>
            </a:r>
            <a:r>
              <a:rPr lang="ru-RU" alt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рекламе о биржах в социальных сетях;</a:t>
            </a:r>
          </a:p>
          <a:p>
            <a:pPr marL="731838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ВЕРИТЬ </a:t>
            </a:r>
            <a:r>
              <a:rPr lang="ru-RU" alt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заманчивым и убедительным словам о </a:t>
            </a:r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ВЫСОКОЙ ДОХОДНОСТИ </a:t>
            </a:r>
            <a:r>
              <a:rPr lang="ru-RU" alt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низком риске;</a:t>
            </a:r>
          </a:p>
          <a:p>
            <a:pPr marL="731838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Насторожиться</a:t>
            </a:r>
            <a:r>
              <a:rPr lang="ru-RU" alt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словах «инвестируйте как можно БОЛЬШЕ И БЫСТРЕЕ». </a:t>
            </a:r>
          </a:p>
          <a:p>
            <a:pPr marL="731838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alt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хотите заработать, приобретая инвестиции, проконсультируйтесь в </a:t>
            </a:r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БАНКЕ!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1017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9 месяцев текущего года 45 жителей г. Улан-Удэ вложили в инвестиции около 110 млн. рублей</a:t>
            </a:r>
          </a:p>
        </p:txBody>
      </p:sp>
      <p:sp>
        <p:nvSpPr>
          <p:cNvPr id="29701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0963275" y="0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F9F0FDA-5828-45C1-B5F5-60BFEDD8E51B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1713"/>
          </a:xfrm>
          <a:solidFill>
            <a:srgbClr val="00B0F0"/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ОБЕЗОПАСИТЬ СЕБЯ ОТ МОШЕННИКОВ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0723" name="Рисунок 1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63" y="1003300"/>
            <a:ext cx="272732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93513" y="0"/>
            <a:ext cx="598487" cy="473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B365E90-309A-465A-B73A-7DFA2A10B3C1}" type="slidenum">
              <a:rPr lang="ru-RU" altLang="ru-RU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</a:t>
            </a:fld>
            <a:endParaRPr lang="ru-RU" altLang="ru-RU" sz="32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1650" y="4354513"/>
            <a:ext cx="6067425" cy="195421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полицию обратился 65-летний житель г. Улан-Удэ, которому позвонили через мессенджер «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Viber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представились сотрудниками ФСБ, пояснили, о необходимости перевода всех его сбережений на «БЕЗОПАСНЫЙ СЧЕТ». Общий ущерб составил </a:t>
            </a:r>
          </a:p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млн. рублей.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4303" y="3387725"/>
            <a:ext cx="2406566" cy="2013440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МОШЕННИК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11204" y="4889137"/>
            <a:ext cx="2510636" cy="59004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1992377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ЖЕРТВА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307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675" y="1992313"/>
            <a:ext cx="2295525" cy="319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: вправо 6"/>
          <p:cNvSpPr/>
          <p:nvPr/>
        </p:nvSpPr>
        <p:spPr>
          <a:xfrm>
            <a:off x="3101975" y="1273175"/>
            <a:ext cx="6562725" cy="4059238"/>
          </a:xfrm>
          <a:prstGeom prst="rightArrow">
            <a:avLst>
              <a:gd name="adj1" fmla="val 50000"/>
              <a:gd name="adj2" fmla="val 19945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МОШЕННИК НЕ СМОЖЕТ ДО ВАС ДОЗВОНИТЬСЯ В МЕССЕНДЕРАЖ, ЕСЛИ ВЫ УСТАНОВИТЕ ЗАЩИТУ ОТ НЕИЗВЕСТНЫХ ЗВОНКОВ</a:t>
            </a:r>
          </a:p>
        </p:txBody>
      </p:sp>
      <p:pic>
        <p:nvPicPr>
          <p:cNvPr id="30730" name="Рисунок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0" y="796925"/>
            <a:ext cx="2028825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Рисунок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13" y="1306513"/>
            <a:ext cx="8239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Рисунок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947863"/>
            <a:ext cx="28797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" t="21555" r="9143" b="217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00" name="Заголовок 7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8443913" cy="857250"/>
          </a:xfrm>
          <a:effectLst>
            <a:softEdge rad="114300"/>
          </a:effectLst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Защита от звонков в </a:t>
            </a:r>
            <a:r>
              <a:rPr lang="en-US" sz="4000" i="1" u="sng" dirty="0">
                <a:solidFill>
                  <a:schemeClr val="tx1"/>
                </a:solidFill>
                <a:effectLst>
                  <a:reflection blurRad="50800" stA="45000" endPos="66000" dist="762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Viber</a:t>
            </a:r>
            <a:endParaRPr lang="ru-RU" sz="4000" i="1" u="sng" dirty="0">
              <a:solidFill>
                <a:schemeClr val="tx1"/>
              </a:solidFill>
              <a:effectLst>
                <a:reflection blurRad="50800" stA="45000" endPos="66000" dist="76200" dir="5400000" sy="-100000" algn="bl" rotWithShape="0"/>
              </a:effectLst>
              <a:latin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6716713"/>
            <a:ext cx="12192000" cy="0"/>
          </a:xfrm>
          <a:prstGeom prst="line">
            <a:avLst/>
          </a:prstGeom>
          <a:ln w="203200" cmpd="thickThin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9" name="Picture 5" descr="C:\Users\Елена\Desktop\10\Орел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68263"/>
            <a:ext cx="1597026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0" y="1054100"/>
            <a:ext cx="12217400" cy="0"/>
          </a:xfrm>
          <a:prstGeom prst="line">
            <a:avLst/>
          </a:prstGeom>
          <a:ln w="203200" cmpd="thickThin">
            <a:solidFill>
              <a:schemeClr val="tx2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51" name="Объект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288" y="4791075"/>
            <a:ext cx="1160462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/>
          <a:srcRect t="3435" b="4706"/>
          <a:stretch/>
        </p:blipFill>
        <p:spPr>
          <a:xfrm>
            <a:off x="45307" y="1411809"/>
            <a:ext cx="2946811" cy="5139189"/>
          </a:xfrm>
          <a:prstGeom prst="rect">
            <a:avLst/>
          </a:prstGeom>
          <a:solidFill>
            <a:schemeClr val="tx1"/>
          </a:solidFill>
          <a:ln cmpd="sng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</p:pic>
      <p:sp>
        <p:nvSpPr>
          <p:cNvPr id="15" name="Выгнутая вниз стрелка 14"/>
          <p:cNvSpPr/>
          <p:nvPr/>
        </p:nvSpPr>
        <p:spPr>
          <a:xfrm rot="4752517">
            <a:off x="409575" y="4548188"/>
            <a:ext cx="2473325" cy="635000"/>
          </a:xfrm>
          <a:prstGeom prst="curvedUpArrow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8"/>
          <a:srcRect t="2630" b="6808"/>
          <a:stretch/>
        </p:blipFill>
        <p:spPr>
          <a:xfrm>
            <a:off x="6109094" y="1411808"/>
            <a:ext cx="2946811" cy="522849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tx1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accent6"/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rcRect t="2831"/>
          <a:stretch/>
        </p:blipFill>
        <p:spPr>
          <a:xfrm>
            <a:off x="9182100" y="1411288"/>
            <a:ext cx="3009900" cy="514032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/>
          <a:srcRect t="3128"/>
          <a:stretch/>
        </p:blipFill>
        <p:spPr>
          <a:xfrm>
            <a:off x="3086493" y="1411809"/>
            <a:ext cx="3022600" cy="5139191"/>
          </a:xfrm>
          <a:prstGeom prst="rect">
            <a:avLst/>
          </a:prstGeom>
          <a:ln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46000">
                  <a:schemeClr val="accent3">
                    <a:lumMod val="95000"/>
                    <a:lumOff val="5000"/>
                  </a:schemeClr>
                </a:gs>
                <a:gs pos="100000">
                  <a:schemeClr val="accent3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</p:pic>
      <p:sp>
        <p:nvSpPr>
          <p:cNvPr id="31757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0906125" y="0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D80696C-FDA6-4068-B09D-C2B81D381494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18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" t="21555" r="9143" b="217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00" name="Заголовок 7"/>
          <p:cNvSpPr>
            <a:spLocks noGrp="1"/>
          </p:cNvSpPr>
          <p:nvPr>
            <p:ph type="ctrTitle" idx="4294967295"/>
          </p:nvPr>
        </p:nvSpPr>
        <p:spPr>
          <a:xfrm>
            <a:off x="0" y="85725"/>
            <a:ext cx="8653463" cy="765175"/>
          </a:xfrm>
          <a:effectLst>
            <a:softEdge rad="76200"/>
          </a:effectLst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Защита от звонков в </a:t>
            </a:r>
            <a:r>
              <a:rPr lang="en-US" sz="36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endParaRPr lang="ru-RU" sz="3600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6716713"/>
            <a:ext cx="12192000" cy="0"/>
          </a:xfrm>
          <a:prstGeom prst="line">
            <a:avLst/>
          </a:prstGeom>
          <a:ln w="203200" cmpd="thickThin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799" name="Picture 5" descr="C:\Users\Елена\Desktop\10\Орел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68263"/>
            <a:ext cx="1597026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0" y="1054100"/>
            <a:ext cx="12217400" cy="0"/>
          </a:xfrm>
          <a:prstGeom prst="line">
            <a:avLst/>
          </a:prstGeom>
          <a:ln w="203200" cmpd="thickThin">
            <a:solidFill>
              <a:schemeClr val="tx2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801" name="Объект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288" y="4791075"/>
            <a:ext cx="1160462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Выгнутая вниз стрелка 14"/>
          <p:cNvSpPr/>
          <p:nvPr/>
        </p:nvSpPr>
        <p:spPr>
          <a:xfrm rot="4752517">
            <a:off x="409575" y="4548188"/>
            <a:ext cx="2473325" cy="635000"/>
          </a:xfrm>
          <a:prstGeom prst="curved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/>
          <a:srcRect t="3258" b="4043"/>
          <a:stretch/>
        </p:blipFill>
        <p:spPr>
          <a:xfrm>
            <a:off x="14344" y="1411810"/>
            <a:ext cx="2815209" cy="492444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60000">
                <a:schemeClr val="bg2">
                  <a:tint val="95000"/>
                  <a:shade val="100000"/>
                  <a:satMod val="130000"/>
                  <a:lumMod val="70000"/>
                  <a:lumOff val="30000"/>
                </a:schemeClr>
              </a:gs>
              <a:gs pos="100000">
                <a:schemeClr val="bg2">
                  <a:tint val="97000"/>
                  <a:shade val="100000"/>
                  <a:hueMod val="100000"/>
                  <a:satMod val="140000"/>
                  <a:lumMod val="80000"/>
                </a:schemeClr>
              </a:gs>
            </a:gsLst>
            <a:path path="circle">
              <a:fillToRect l="100000" t="100000"/>
            </a:path>
          </a:gradFill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/>
          <a:srcRect t="3339" b="4039"/>
          <a:stretch/>
        </p:blipFill>
        <p:spPr>
          <a:xfrm>
            <a:off x="2942827" y="1411810"/>
            <a:ext cx="2961152" cy="492444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60000">
                <a:schemeClr val="bg2">
                  <a:tint val="95000"/>
                  <a:shade val="100000"/>
                  <a:satMod val="130000"/>
                  <a:lumMod val="70000"/>
                  <a:lumOff val="30000"/>
                </a:schemeClr>
              </a:gs>
              <a:gs pos="100000">
                <a:schemeClr val="bg2">
                  <a:tint val="97000"/>
                  <a:shade val="100000"/>
                  <a:hueMod val="100000"/>
                  <a:satMod val="140000"/>
                  <a:lumMod val="80000"/>
                </a:schemeClr>
              </a:gs>
            </a:gsLst>
            <a:path path="circle">
              <a:fillToRect l="100000" t="100000"/>
            </a:path>
          </a:gradFill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/>
          <a:srcRect t="3480" b="3847"/>
          <a:stretch/>
        </p:blipFill>
        <p:spPr>
          <a:xfrm>
            <a:off x="6074971" y="1411807"/>
            <a:ext cx="3201816" cy="492444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60000">
                <a:schemeClr val="bg2">
                  <a:tint val="95000"/>
                  <a:shade val="100000"/>
                  <a:satMod val="130000"/>
                  <a:lumMod val="70000"/>
                  <a:lumOff val="30000"/>
                </a:schemeClr>
              </a:gs>
              <a:gs pos="100000">
                <a:schemeClr val="bg2">
                  <a:tint val="97000"/>
                  <a:shade val="100000"/>
                  <a:hueMod val="100000"/>
                  <a:satMod val="140000"/>
                  <a:lumMod val="80000"/>
                </a:schemeClr>
              </a:gs>
            </a:gsLst>
            <a:path path="circle">
              <a:fillToRect l="100000" t="100000"/>
            </a:path>
          </a:gradFill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/>
          <a:srcRect t="3339" b="4039"/>
          <a:stretch/>
        </p:blipFill>
        <p:spPr>
          <a:xfrm>
            <a:off x="9335362" y="1411807"/>
            <a:ext cx="2747877" cy="4924439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60000">
                <a:schemeClr val="bg2">
                  <a:tint val="95000"/>
                  <a:shade val="100000"/>
                  <a:satMod val="130000"/>
                  <a:lumMod val="70000"/>
                  <a:lumOff val="30000"/>
                </a:schemeClr>
              </a:gs>
              <a:gs pos="100000">
                <a:schemeClr val="bg2">
                  <a:tint val="97000"/>
                  <a:shade val="100000"/>
                  <a:hueMod val="100000"/>
                  <a:satMod val="140000"/>
                  <a:lumMod val="80000"/>
                </a:schemeClr>
              </a:gs>
            </a:gsLst>
            <a:path path="circle">
              <a:fillToRect l="100000" t="100000"/>
            </a:path>
          </a:gradFill>
          <a:ln cmpd="sng">
            <a:solidFill>
              <a:schemeClr val="tx2">
                <a:lumMod val="75000"/>
              </a:schemeClr>
            </a:solidFill>
          </a:ln>
        </p:spPr>
      </p:pic>
      <p:sp>
        <p:nvSpPr>
          <p:cNvPr id="33807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0880725" y="0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23E7C66-CFA0-4DB9-A95C-3E0949C13DA2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19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15888" y="284163"/>
            <a:ext cx="11949112" cy="7715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СТАТИСТИЧЕСКИЕ ДАННЫЕ ЗА 9 МЕСЯЦЕВ 2024 г.</a:t>
            </a:r>
            <a:endParaRPr lang="ru-RU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888" y="3902075"/>
            <a:ext cx="11949112" cy="2286000"/>
          </a:xfrm>
          <a:solidFill>
            <a:schemeClr val="bg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Улан-Удэ зарегистрировано:</a:t>
            </a:r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1319 мошенничества (снижение на 4,1%);</a:t>
            </a:r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краж с банковских счетов (снижение на 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%);</a:t>
            </a:r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577 взлома портала «ГОСУСЛУГИ» (РОСТ НА 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8,4%).</a:t>
            </a:r>
          </a:p>
        </p:txBody>
      </p:sp>
      <p:sp>
        <p:nvSpPr>
          <p:cNvPr id="12292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658600" y="0"/>
            <a:ext cx="533400" cy="447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4C00FF2-54C3-4C82-BC85-FFB2B6D324AB}" type="slidenum">
              <a:rPr lang="ru-RU" altLang="ru-RU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ru-RU" altLang="ru-RU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15888" y="1325563"/>
            <a:ext cx="11949112" cy="22812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fontAlgn="auto">
              <a:buClrTx/>
              <a:buFont typeface="Wingdings" pitchFamily="2" charset="2"/>
              <a:buChar char="Ø"/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Республике зарегистрировано:</a:t>
            </a:r>
          </a:p>
          <a:p>
            <a:pPr fontAlgn="auto">
              <a:buClrTx/>
              <a:buFont typeface="Wingdings" pitchFamily="2" charset="2"/>
              <a:buChar char="Ø"/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2135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 (рост на 3,9%);</a:t>
            </a:r>
          </a:p>
          <a:p>
            <a:pPr fontAlgn="auto">
              <a:buClrTx/>
              <a:buFont typeface="Wingdings" pitchFamily="2" charset="2"/>
              <a:buChar char="Ø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776 краж с банковских счетов (снижение на 34,2%);</a:t>
            </a:r>
          </a:p>
          <a:p>
            <a:pPr fontAlgn="auto">
              <a:buClrTx/>
              <a:buFont typeface="Wingdings" pitchFamily="2" charset="2"/>
              <a:buChar char="Ø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1134 взлома портала «ГОСУСЛУГИ» (РОСТ НА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0,2%).</a:t>
            </a:r>
          </a:p>
          <a:p>
            <a:pPr fontAlgn="auto">
              <a:defRPr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" t="21555" r="9143" b="217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00" name="Заголовок 7"/>
          <p:cNvSpPr>
            <a:spLocks noGrp="1"/>
          </p:cNvSpPr>
          <p:nvPr>
            <p:ph type="ctrTitle" idx="4294967295"/>
          </p:nvPr>
        </p:nvSpPr>
        <p:spPr>
          <a:xfrm>
            <a:off x="0" y="14288"/>
            <a:ext cx="8401050" cy="766762"/>
          </a:xfrm>
          <a:effectLst>
            <a:softEdge rad="63500"/>
          </a:effectLst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Защита от звонков в </a:t>
            </a:r>
            <a:r>
              <a:rPr lang="en-US" sz="36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endParaRPr lang="ru-RU" sz="3600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6716713"/>
            <a:ext cx="12192000" cy="0"/>
          </a:xfrm>
          <a:prstGeom prst="line">
            <a:avLst/>
          </a:prstGeom>
          <a:ln w="203200" cmpd="thickThin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847" name="Picture 5" descr="C:\Users\Елена\Desktop\10\Орел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68263"/>
            <a:ext cx="1597026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0" y="1054100"/>
            <a:ext cx="12217400" cy="0"/>
          </a:xfrm>
          <a:prstGeom prst="line">
            <a:avLst/>
          </a:prstGeom>
          <a:ln w="203200" cmpd="thickThin">
            <a:solidFill>
              <a:schemeClr val="tx2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t="3202" b="4541"/>
          <a:stretch/>
        </p:blipFill>
        <p:spPr>
          <a:xfrm>
            <a:off x="7938" y="1273175"/>
            <a:ext cx="2878137" cy="5443538"/>
          </a:xfrm>
          <a:prstGeom prst="rect">
            <a:avLst/>
          </a:prstGeom>
          <a:solidFill>
            <a:schemeClr val="tx1"/>
          </a:solidFill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/>
          <a:srcRect t="3031" b="9653"/>
          <a:stretch/>
        </p:blipFill>
        <p:spPr>
          <a:xfrm>
            <a:off x="2943225" y="1273175"/>
            <a:ext cx="3017838" cy="5443538"/>
          </a:xfrm>
          <a:prstGeom prst="rect">
            <a:avLst/>
          </a:prstGeom>
          <a:solidFill>
            <a:schemeClr val="tx1"/>
          </a:solidFill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rcRect t="3354" b="5390"/>
          <a:stretch/>
        </p:blipFill>
        <p:spPr>
          <a:xfrm>
            <a:off x="6018213" y="1273175"/>
            <a:ext cx="3194050" cy="5443538"/>
          </a:xfrm>
          <a:prstGeom prst="rect">
            <a:avLst/>
          </a:prstGeom>
          <a:solidFill>
            <a:schemeClr val="tx1"/>
          </a:solidFill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35852" name="Рисунок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1" b="4541"/>
          <a:stretch>
            <a:fillRect/>
          </a:stretch>
        </p:blipFill>
        <p:spPr bwMode="auto">
          <a:xfrm>
            <a:off x="9212263" y="1271588"/>
            <a:ext cx="2976562" cy="54435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3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0877550" y="14288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DE3CCEC-D547-400D-BBF1-BB64B3311C28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20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" t="21555" r="9143" b="2176"/>
          <a:stretch>
            <a:fillRect/>
          </a:stretch>
        </p:blipFill>
        <p:spPr bwMode="auto">
          <a:xfrm>
            <a:off x="-14288" y="-61913"/>
            <a:ext cx="12192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00" name="Заголовок 7"/>
          <p:cNvSpPr>
            <a:spLocks noGrp="1"/>
          </p:cNvSpPr>
          <p:nvPr>
            <p:ph type="ctrTitle" idx="4294967295"/>
          </p:nvPr>
        </p:nvSpPr>
        <p:spPr>
          <a:xfrm>
            <a:off x="0" y="55563"/>
            <a:ext cx="8524875" cy="677862"/>
          </a:xfrm>
          <a:effectLst>
            <a:softEdge rad="50800"/>
          </a:effectLst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Защита от звонков в </a:t>
            </a:r>
            <a:r>
              <a:rPr lang="en-US" sz="36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endParaRPr lang="ru-RU" sz="3600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6716713"/>
            <a:ext cx="12192000" cy="0"/>
          </a:xfrm>
          <a:prstGeom prst="line">
            <a:avLst/>
          </a:prstGeom>
          <a:ln w="203200" cmpd="thickThin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895" name="Picture 5" descr="C:\Users\Елена\Desktop\10\Орел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68263"/>
            <a:ext cx="1597026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0" y="1054100"/>
            <a:ext cx="12217400" cy="0"/>
          </a:xfrm>
          <a:prstGeom prst="line">
            <a:avLst/>
          </a:prstGeom>
          <a:ln w="203200" cmpd="thickThin">
            <a:solidFill>
              <a:schemeClr val="tx2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t="4061" b="9638"/>
          <a:stretch/>
        </p:blipFill>
        <p:spPr>
          <a:xfrm>
            <a:off x="1408113" y="1333500"/>
            <a:ext cx="3203575" cy="5264150"/>
          </a:xfrm>
          <a:prstGeom prst="rect">
            <a:avLst/>
          </a:prstGeom>
          <a:solidFill>
            <a:schemeClr val="tx1"/>
          </a:solidFill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t="3100" b="8785"/>
          <a:stretch/>
        </p:blipFill>
        <p:spPr>
          <a:xfrm>
            <a:off x="6459538" y="1273175"/>
            <a:ext cx="3203575" cy="5324475"/>
          </a:xfrm>
          <a:prstGeom prst="rect">
            <a:avLst/>
          </a:prstGeom>
          <a:solidFill>
            <a:schemeClr val="tx1">
              <a:alpha val="78000"/>
            </a:schemeClr>
          </a:solidFill>
          <a:ln cmpd="sng">
            <a:solidFill>
              <a:schemeClr val="tx2">
                <a:lumMod val="75000"/>
              </a:schemeClr>
            </a:solidFill>
          </a:ln>
        </p:spPr>
      </p:pic>
      <p:sp>
        <p:nvSpPr>
          <p:cNvPr id="3789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0866438" y="-52388"/>
            <a:ext cx="1311275" cy="36512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9656412-1CF7-4FDC-9DA3-F440AFF813B0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21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263" y="1441450"/>
            <a:ext cx="4948238" cy="494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Облачко с текстом: прямоугольное со скругленными углами 11"/>
          <p:cNvSpPr/>
          <p:nvPr/>
        </p:nvSpPr>
        <p:spPr>
          <a:xfrm>
            <a:off x="4119563" y="1500188"/>
            <a:ext cx="7737475" cy="3857625"/>
          </a:xfrm>
          <a:prstGeom prst="wedgeRoundRectCallout">
            <a:avLst>
              <a:gd name="adj1" fmla="val -57246"/>
              <a:gd name="adj2" fmla="val -29001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46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6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Абонентский номер привязан к аккаунтам, к личным кабинетам банков, к порталу «Госуслуги»;</a:t>
            </a:r>
          </a:p>
          <a:p>
            <a:pPr marL="2746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сменили номер, то открепите старый абонентский номер от банков и госуслуг;</a:t>
            </a:r>
          </a:p>
          <a:p>
            <a:pPr marL="2746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дополнительную защиту личного кабинета;</a:t>
            </a:r>
            <a:endParaRPr lang="ru-RU" alt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25571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4638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638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СИМ-КАРТА – ЭТО </a:t>
            </a:r>
            <a:r>
              <a:rPr lang="ru-RU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 ВТОРОЙ </a:t>
            </a:r>
            <a:r>
              <a:rPr lang="ru-RU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ПАСПОРТ;</a:t>
            </a:r>
          </a:p>
          <a:p>
            <a:pPr marL="274638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/>
          </a:p>
        </p:txBody>
      </p:sp>
      <p:pic>
        <p:nvPicPr>
          <p:cNvPr id="39941" name="Объект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575" y="5246688"/>
            <a:ext cx="10842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0880725" y="0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31A809F-8DA8-4728-9057-29C212464931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22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99625" y="6403975"/>
            <a:ext cx="2492375" cy="27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Приложение 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63663"/>
          </a:xfrm>
          <a:solidFill>
            <a:srgbClr val="00B0F0"/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СПОСОБ  </a:t>
            </a:r>
            <a:b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СТАРОЙ СИМ-КАРТЫ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0963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93513" y="0"/>
            <a:ext cx="598487" cy="473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6BA68DA-6C84-4938-A90A-7A2D6433D7F1}" type="slidenum">
              <a:rPr lang="ru-RU" altLang="ru-RU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23</a:t>
            </a:fld>
            <a:endParaRPr lang="ru-RU" altLang="ru-RU" sz="32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103" y="2891025"/>
            <a:ext cx="2406566" cy="2013440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МОШЕННИК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6541" y="4406671"/>
            <a:ext cx="2510636" cy="59004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1992377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ЖЕРТВА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09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4550" y="1420813"/>
            <a:ext cx="2293938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лачко с текстом: прямоугольное со скругленными углами 7"/>
          <p:cNvSpPr/>
          <p:nvPr/>
        </p:nvSpPr>
        <p:spPr>
          <a:xfrm>
            <a:off x="2949575" y="1776413"/>
            <a:ext cx="6784975" cy="3221037"/>
          </a:xfrm>
          <a:prstGeom prst="wedgeRoundRectCallout">
            <a:avLst>
              <a:gd name="adj1" fmla="val -60003"/>
              <a:gd name="adj2" fmla="val -1050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2-6 МЕС СТАРАЯ СИМКАРТА ВНОВЬ ОФОРМЛЯЕТСЯ НА НОВОГО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АБОНЕНТА, МОШЕННИК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ПРИОБРЕТАЕТ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СИМ-КАРТУ;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 НА НАЛИЧИЕ ПРИВЯЗАННЫХ ЛИЧНЫХ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КАБИНЕТОВ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«ГОСУСЛУГ», БАНКОВ, КРЕДИТНЫХ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ОРГАНИЗАЦИЙ;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ОФОРМЛЯЕТ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КРЕДИТ,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МИКРОЗАЙМЫ;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ПЕРЕВОДИТ ВСЕ ВАШИ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5256213"/>
            <a:ext cx="1235075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Рисунок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12913"/>
            <a:ext cx="2841625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4273550" y="119063"/>
            <a:ext cx="717550" cy="65087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5571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4638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Наглядный пример открепления </a:t>
            </a:r>
          </a:p>
          <a:p>
            <a:pPr marL="274638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старого номера 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41987" name="Picture 5" descr="C:\Users\Елена\Desktop\10\Орел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25"/>
            <a:ext cx="15970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" b="6656"/>
          <a:stretch>
            <a:fillRect/>
          </a:stretch>
        </p:blipFill>
        <p:spPr bwMode="auto">
          <a:xfrm>
            <a:off x="3211513" y="1265238"/>
            <a:ext cx="2965450" cy="532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Рисунок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" b="6987"/>
          <a:stretch>
            <a:fillRect/>
          </a:stretch>
        </p:blipFill>
        <p:spPr bwMode="auto">
          <a:xfrm>
            <a:off x="6149975" y="1265238"/>
            <a:ext cx="2965450" cy="532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4" b="6674"/>
          <a:stretch>
            <a:fillRect/>
          </a:stretch>
        </p:blipFill>
        <p:spPr bwMode="auto">
          <a:xfrm>
            <a:off x="9123363" y="1265238"/>
            <a:ext cx="2965450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Объект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538" y="5635625"/>
            <a:ext cx="1160462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Рисунок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9" b="6282"/>
          <a:stretch>
            <a:fillRect/>
          </a:stretch>
        </p:blipFill>
        <p:spPr bwMode="auto">
          <a:xfrm>
            <a:off x="127000" y="1255713"/>
            <a:ext cx="2963863" cy="534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0880725" y="0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FDC8280-D142-433E-BEFE-82D6D588DC01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24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5571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4638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Наглядный пример открепления </a:t>
            </a:r>
          </a:p>
          <a:p>
            <a:pPr marL="274638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старого номера телефона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43011" name="Picture 5" descr="C:\Users\Елена\Desktop\10\Орел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25"/>
            <a:ext cx="15970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Объект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288" y="4791075"/>
            <a:ext cx="1160462" cy="12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Рисунок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8" b="21407"/>
          <a:stretch>
            <a:fillRect/>
          </a:stretch>
        </p:blipFill>
        <p:spPr bwMode="auto">
          <a:xfrm>
            <a:off x="4473575" y="1255713"/>
            <a:ext cx="3468688" cy="53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0856913" y="0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F704851-E9F0-4CA0-94DF-3DCD35C33E6D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25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лачко с текстом: прямоугольное со скругленными углами 11"/>
          <p:cNvSpPr/>
          <p:nvPr/>
        </p:nvSpPr>
        <p:spPr>
          <a:xfrm>
            <a:off x="1666875" y="1577975"/>
            <a:ext cx="8651875" cy="4803775"/>
          </a:xfrm>
          <a:prstGeom prst="wedgeRoundRectCallout">
            <a:avLst>
              <a:gd name="adj1" fmla="val -49913"/>
              <a:gd name="adj2" fmla="val -29001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31838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31838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скачивать приложения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или обновления через ссылки, которые приходят по смс, в мессенджерах или по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почте (доверяйте только проверенным магазинам для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Iphone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App Store,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Android – Google Play Store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31838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 из СМС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31838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отвечать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звонки с неизвестных номеров,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ПРЕРВИТЕ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разговор, если он касается финансовых вопросов;</a:t>
            </a:r>
          </a:p>
          <a:p>
            <a:pPr marL="731838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переводить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на неизвестные, «безопасные» счета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6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ТОРОПИСЬ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решение, самостоятельно позвоните близкому человек, в банк, в полицию!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40811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ОСНОВНЫХ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ОТ КИБЕРПРЕСТУПЛЕНИЙ</a:t>
            </a:r>
          </a:p>
        </p:txBody>
      </p:sp>
      <p:sp>
        <p:nvSpPr>
          <p:cNvPr id="2" name="Овал 1"/>
          <p:cNvSpPr/>
          <p:nvPr/>
        </p:nvSpPr>
        <p:spPr>
          <a:xfrm>
            <a:off x="490538" y="174625"/>
            <a:ext cx="709612" cy="64611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4403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7725" y="1500188"/>
            <a:ext cx="6646863" cy="664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327150" y="4025900"/>
            <a:ext cx="322263" cy="6000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03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0880725" y="0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C789078-7F09-40A0-84C0-F1439C1F00F6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26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74975"/>
            <a:ext cx="7261225" cy="2555875"/>
          </a:xfrm>
          <a:solidFill>
            <a:schemeClr val="tx1">
              <a:lumMod val="75000"/>
              <a:lumOff val="25000"/>
              <a:alpha val="11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профилактической информацией можете ознакомиться на сайте МВД по Республике Бурятия</a:t>
            </a:r>
          </a:p>
        </p:txBody>
      </p:sp>
      <p:pic>
        <p:nvPicPr>
          <p:cNvPr id="46083" name="Объект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12925" y="730250"/>
            <a:ext cx="3881438" cy="2244725"/>
          </a:xfrm>
        </p:spPr>
      </p:pic>
      <p:sp>
        <p:nvSpPr>
          <p:cNvPr id="46084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353800" y="0"/>
            <a:ext cx="838200" cy="61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5607053-24CC-42CA-97CB-2F81D37A01C3}" type="slidenum">
              <a:rPr lang="ru-RU" altLang="ru-RU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27</a:t>
            </a:fld>
            <a:endParaRPr lang="ru-RU" altLang="ru-RU" sz="32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085" name="Рисунок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225" y="1074738"/>
            <a:ext cx="4954588" cy="578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Номер слайда 8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B3E83F6-80ED-4A36-961B-ECB62D45C15D}" type="slidenum">
              <a:rPr lang="ru-RU" altLang="ru-RU" smtClean="0">
                <a:solidFill>
                  <a:schemeClr val="bg1"/>
                </a:solidFill>
                <a:latin typeface="Constantia" panose="02030602050306030303" pitchFamily="18" charset="0"/>
              </a:rPr>
              <a:pPr/>
              <a:t>28</a:t>
            </a:fld>
            <a:endParaRPr lang="ru-RU" altLang="ru-RU" smtClean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44463"/>
            <a:ext cx="10148888" cy="5016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2800" b="1" spc="-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</a:p>
        </p:txBody>
      </p:sp>
      <p:pic>
        <p:nvPicPr>
          <p:cNvPr id="47108" name="Объект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488" y="5583238"/>
            <a:ext cx="1192212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395741"/>
            <a:ext cx="12192000" cy="6018212"/>
          </a:xfrm>
          <a:prstGeom prst="rect">
            <a:avLst/>
          </a:prstGeom>
          <a:noFill/>
          <a:effectLst>
            <a:softEdge rad="114300"/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апреле 2024 года в полицию обратился 46-летний житель г. Улан-Удэ, который в ходе телефонного разговора с лже-сотрудником сотовой компании сообщил коды от Госуслуг поступившие на его телефон.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Далее с ним связался якобы работник портала Госуслуг, который сообщил, что мошенники  взломали его личный кабинет, а так же предупредил, что с потерпевшим свяжутся сотрудники ФСБ.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Через несколько минут  с ним связался лже-сотрудник ФСБ, который сообщил, что мошенники используя анкетные данные заявителя подали в банк заявку на оформление кредита, в целях пресечения действий мошенников необходимо опередить мошенников и оформить кредит самостоятельно. После чего потерпевший в одном из банков г. Улан-Удэ оформляет кредит на сумму 1 миллион рублей, при этом по указанию лже-сотрудника ФСБ сообщил банковскому менеджеру, что оформляет кредит на покупку автомашины. </a:t>
            </a:r>
            <a:endParaRPr lang="ru-RU" sz="24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После получения кредитных денежных средств он их переводит на якобы специальный «безопасный счет».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-6350"/>
            <a:ext cx="2560638" cy="461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Номер слайда 8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3B87A28-83E5-4640-8A53-A14E14695764}" type="slidenum">
              <a:rPr lang="ru-RU" altLang="ru-RU" smtClean="0">
                <a:solidFill>
                  <a:schemeClr val="bg1"/>
                </a:solidFill>
                <a:latin typeface="Constantia" panose="02030602050306030303" pitchFamily="18" charset="0"/>
              </a:rPr>
              <a:pPr/>
              <a:t>29</a:t>
            </a:fld>
            <a:endParaRPr lang="ru-RU" altLang="ru-RU" smtClean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148888" cy="5016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2800" b="1" spc="-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43191"/>
            <a:ext cx="12192000" cy="6161813"/>
          </a:xfrm>
          <a:prstGeom prst="rect">
            <a:avLst/>
          </a:prstGeom>
          <a:noFill/>
          <a:effectLst>
            <a:softEdge rad="114300"/>
          </a:effectLst>
        </p:spPr>
        <p:txBody>
          <a:bodyPr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года в полицию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обратился 65-летний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житель г. Улан-Удэ,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работает преподавателем в одном из учебных заведений г. Улан-Удэ, которому в мессенджере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Ватсап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поступило сообщение от якобы заместителя директора, который сообщил, что по вине их бухгалтерии произошла утечка персональных данных сотрудников учебного заведения и по этому поводу будет проводиться проверка со стороны сотрудников «ФСБ». Далее лже-замдиретора сообщил о том, что персональные данные потерпевшей и её коллег подверглись разглашению неизвестными лицами и сообщил о скором звонке сотрудника «ФСБ». Спустя некоторое время так же в мессенджере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Ватсап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позвонил мужчина, который представился сотрудником «ФСБ» Антроповым и сообщил, что в их учебном заведении произошла утечка персональных данных  сотрудников, и что с банковского счета потерпевшей мошенники хотят похитить денежные средства в сумме 750 тыс. рублей, после чего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лже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-сотрудник «ФСБ» Антропов сообщил, что для сохранности денежных средств, ей необходимо перевести  все свои накопления на «БЕЗОПАСНЫЙ СЧЕТ», в чем потерпевшая окажет помощь сотруднику финансового отдела ФСБ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Икоркину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Далее по указанию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лже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-сотрудника «ФСБ» потерпевший последовал в отделение банка и со своего накопительного счета перевел денежные средства в размере 500 тыс. руб., далее так же по указанию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лже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-сотрудника «ФСБ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потерпевший аналогичным способом перевел на якобы «БЕЗОПАСНЫЙ СЧЕТ» денежные средства в общей сумме 2 360 000 рублей.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по указанию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лже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-сотрудника «ФСБ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потерпевший приобрел новый сотовый телефон, для якобы конфиденциальной беседы. О том, что это были мошенники осознал после того, как сверил абонентский номер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лже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-директора в мессенджере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Ватсап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-6350"/>
            <a:ext cx="2560638" cy="461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87375" y="222250"/>
            <a:ext cx="9128125" cy="801688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УЩЕРБ ЗА 9 МЕСЯЦЕВ 2024 года</a:t>
            </a:r>
          </a:p>
        </p:txBody>
      </p:sp>
      <p:sp>
        <p:nvSpPr>
          <p:cNvPr id="14339" name="Номер слайда 2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795125" y="-1588"/>
            <a:ext cx="396875" cy="4476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174803D-A58B-4F48-9744-15356E603C5C}" type="slidenum">
              <a:rPr lang="ru-RU" altLang="ru-RU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ru-RU" altLang="ru-RU" sz="32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Рисунок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" t="1022" r="8133" b="19485"/>
          <a:stretch>
            <a:fillRect/>
          </a:stretch>
        </p:blipFill>
        <p:spPr bwMode="auto">
          <a:xfrm>
            <a:off x="0" y="1141413"/>
            <a:ext cx="12192000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05800" y="1196975"/>
            <a:ext cx="3810000" cy="1031875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Республике 520 млн.</a:t>
            </a:r>
          </a:p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г. Улан-Удэ 339 млн.</a:t>
            </a: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1658938" y="2954338"/>
            <a:ext cx="2481262" cy="431800"/>
          </a:xfrm>
          <a:prstGeom prst="wedgeRectCallout">
            <a:avLst>
              <a:gd name="adj1" fmla="val -30510"/>
              <a:gd name="adj2" fmla="val -126187"/>
            </a:avLst>
          </a:prstGeom>
          <a:solidFill>
            <a:srgbClr val="BFE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Районы РБ 181 млн.</a:t>
            </a: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6053138" y="3784600"/>
            <a:ext cx="3276600" cy="914400"/>
          </a:xfrm>
          <a:prstGeom prst="wedgeRectCallout">
            <a:avLst>
              <a:gd name="adj1" fmla="val 69228"/>
              <a:gd name="adj2" fmla="val 8345"/>
            </a:avLst>
          </a:prstGeom>
          <a:solidFill>
            <a:srgbClr val="E3F2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Улан-Удэ 339 млн.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A662B24-6752-43DE-B9AD-A050F45CA5A0}" type="slidenum">
              <a:rPr lang="ru-RU" smtClean="0">
                <a:solidFill>
                  <a:srgbClr val="FFFFFF"/>
                </a:solidFill>
              </a:rPr>
              <a:pPr/>
              <a:t>30</a:t>
            </a:fld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413" y="14288"/>
            <a:ext cx="11941175" cy="6692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марте 2024 года в полицию обратился 63-летний мужчина о том, что в сети интернет он увидел рекламу компании «Тинькофф Инвестиции» и зарегистрировался на их сайте. 	Далее на его сотовый телефон позвонил </a:t>
            </a:r>
            <a:r>
              <a:rPr lang="ru-RU" sz="19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лже</a:t>
            </a: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-сотрудник «Тинькофф банка» и предложил заработать на инвестициях. Мужчина решив попробовать установил приложение «</a:t>
            </a:r>
            <a:r>
              <a:rPr lang="ru-RU" sz="19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БайБит</a:t>
            </a: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для обмена денежных средств на криптовалюту и приложение «ТЕРМИНАЛ» для совершения сделок и отслеживания баланса «инвестиционного счета».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После установки приложений заявитель перевел денежные средства в размере 10 000 рублей на свой «инвестиционный счет» и под руководством приставленного консультантка потерпевший за несколько дней якобы заработал 100 долларов США.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получения еще большей прибыли, заявитель в течении недели внес на «инвестиционный счет» денежные средства в размере 1 миллиона 280 тысяч рублей.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Далее когда баланс на виртуальном счете составлял более 2 миллионов рублей  он самостоятельно попытался вывести денежные средства с «инвестиционного счета», но в процессе пришло уведомление о том, что приложение «ТЕРМИНАЛ» заблокировано в виду подозрительной активности.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Сотрудник технической поддержки сообщил, что в результате самовольных действий потерпевшего якобы были заблокированы счета компании, необходимо оплатить штраф в размере 1 000 000 рублей, а для вывода средств необходимо внести страховой взнос и налоговый вычет в сумме 900 тысяч рублей.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После чего потерпевший на имя  супруги оформил несколько кредитов на общую сумму 1 986 000 рублей которые перевел на счета злоумышленников, полагая, что получит свои якобы заработанные денежные средства.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950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2560638" cy="344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B02AB41-19B0-4F42-A903-4A97F099AF7D}" type="slidenum">
              <a:rPr lang="ru-RU" smtClean="0">
                <a:solidFill>
                  <a:srgbClr val="FFFFFF"/>
                </a:solidFill>
              </a:rPr>
              <a:pPr/>
              <a:t>31</a:t>
            </a:fld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016000"/>
            <a:ext cx="12192000" cy="309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endParaRPr lang="en-US" sz="19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августе 2024 года в полицию поступило заявление 35-летнего жителя г. Улан-Удэ, о том, что в одном из банков на его имя оформлен кредит на сумму 1 млн. рублей, который он сам не оформлял.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ходе проверки установлено, что кредит оформлен мошенником с использованием старого абонентского номера потерпевшего, которым последний перестал пользоваться и не открепил от личного кабинета банка.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 в сентябре 2024 года в полицию обратилась студентка одного из учебных заведений г. Улан-Удэ, о том, что по ее старому абонентскому номеру, который она не отвязала от личного кабинета портала </a:t>
            </a:r>
            <a:r>
              <a:rPr lang="ru-RU" sz="19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был осуществлён вход в ее личный кабинет данного портала, с помощью которого были оформлены несколько </a:t>
            </a:r>
            <a:r>
              <a:rPr lang="ru-RU" sz="19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микрозаймов</a:t>
            </a:r>
            <a:r>
              <a:rPr lang="ru-RU" sz="1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общую сумму 250 000 рублей.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2560638" cy="344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alt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6387" name="Объект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" t="2805" b="308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6388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11698288" y="0"/>
            <a:ext cx="493712" cy="481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0E5B609-832A-4690-87E2-5D95DEB86169}" type="slidenum">
              <a:rPr lang="ru-RU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ru-RU" sz="32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6991"/>
            </a:gs>
            <a:gs pos="8000">
              <a:srgbClr val="006991"/>
            </a:gs>
            <a:gs pos="49001">
              <a:srgbClr val="004251"/>
            </a:gs>
            <a:gs pos="100000">
              <a:srgbClr val="4FCEFF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/>
          <p:cNvSpPr/>
          <p:nvPr/>
        </p:nvSpPr>
        <p:spPr>
          <a:xfrm>
            <a:off x="1439863" y="1409700"/>
            <a:ext cx="9696450" cy="1693863"/>
          </a:xfrm>
          <a:prstGeom prst="round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5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384175" y="2095500"/>
            <a:ext cx="11807825" cy="13335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Виды обманов </a:t>
            </a:r>
            <a:br>
              <a:rPr lang="ru-RU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в ходе телефонного разговора</a:t>
            </a:r>
            <a:br>
              <a:rPr lang="ru-RU" alt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endParaRPr lang="ru-RU" altLang="ru-RU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7412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407775" y="0"/>
            <a:ext cx="784225" cy="419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6163839-5B25-44E4-B07D-114AF4A69242}" type="slidenum">
              <a:rPr lang="ru-RU" altLang="ru-RU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ru-RU" altLang="ru-RU" sz="32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3" name="Рисунок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3F6FB"/>
              </a:clrFrom>
              <a:clrTo>
                <a:srgbClr val="F3F6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38"/>
          <a:stretch>
            <a:fillRect/>
          </a:stretch>
        </p:blipFill>
        <p:spPr bwMode="auto">
          <a:xfrm>
            <a:off x="2632075" y="3067050"/>
            <a:ext cx="673735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200289" y="2501544"/>
            <a:ext cx="3727963" cy="2906913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МОШЕННИК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76556" y="2294909"/>
            <a:ext cx="3460750" cy="317504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ЖЕРТВА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74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538" y="2505075"/>
            <a:ext cx="1935162" cy="269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7" name="Рисунок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895475"/>
            <a:ext cx="3235325" cy="323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4"/>
          <p:cNvSpPr txBox="1">
            <a:spLocks noChangeArrowheads="1"/>
          </p:cNvSpPr>
          <p:nvPr/>
        </p:nvSpPr>
        <p:spPr bwMode="auto">
          <a:xfrm>
            <a:off x="0" y="-3175"/>
            <a:ext cx="12192000" cy="584200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ВЗЛОМ ПОРТАЛА «ГОСУСЛУГИ»</a:t>
            </a: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0880725" y="4763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DF3F2F2-E854-4A9F-8420-143DE9E19BBA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260" y="1620699"/>
            <a:ext cx="3727963" cy="2906913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МОШЕННИК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87195" y="1620699"/>
            <a:ext cx="3460750" cy="317504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ЖЕРТВА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843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838" y="606425"/>
            <a:ext cx="2771775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Стрелка: вправо 22"/>
          <p:cNvSpPr/>
          <p:nvPr/>
        </p:nvSpPr>
        <p:spPr>
          <a:xfrm>
            <a:off x="3205163" y="403225"/>
            <a:ext cx="6262687" cy="2433638"/>
          </a:xfrm>
          <a:prstGeom prst="rightArrow">
            <a:avLst>
              <a:gd name="adj1" fmla="val 41610"/>
              <a:gd name="adj2" fmla="val 43333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ЗВОНИТ ЖЕРТВЕ, ПРОСИТ СООБЩИТЬ СМС КОД, ПОД ПРЕДЛОГОМ</a:t>
            </a:r>
          </a:p>
        </p:txBody>
      </p:sp>
      <p:sp>
        <p:nvSpPr>
          <p:cNvPr id="30" name="Облачко с текстом: прямоугольное со скругленными углами 29"/>
          <p:cNvSpPr/>
          <p:nvPr/>
        </p:nvSpPr>
        <p:spPr>
          <a:xfrm>
            <a:off x="3925888" y="2236788"/>
            <a:ext cx="4818062" cy="4454525"/>
          </a:xfrm>
          <a:prstGeom prst="wedgeRoundRectCallout">
            <a:avLst>
              <a:gd name="adj1" fmla="val -60921"/>
              <a:gd name="adj2" fmla="val -38552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3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Оператора мобильной связи: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переоформить, продлить договор </a:t>
            </a:r>
            <a:r>
              <a:rPr lang="ru-RU" sz="2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связи;</a:t>
            </a:r>
            <a:endParaRPr lang="ru-RU" sz="23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пугает отключением услуг;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сообщает </a:t>
            </a:r>
            <a:r>
              <a:rPr lang="ru-RU" sz="2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смене тарифного плана;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Сотрудника пенсионного фонда: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 о</a:t>
            </a:r>
            <a:r>
              <a:rPr lang="ru-RU" sz="2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перерасчете пенсии;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получить единовременную выплату;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350" dirty="0">
              <a:solidFill>
                <a:schemeClr val="tx1"/>
              </a:solidFill>
            </a:endParaRPr>
          </a:p>
        </p:txBody>
      </p:sp>
      <p:pic>
        <p:nvPicPr>
          <p:cNvPr id="18441" name="Рисунок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81025"/>
            <a:ext cx="3578225" cy="357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2001838" y="-36513"/>
            <a:ext cx="717550" cy="65087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0880725" y="-7938"/>
            <a:ext cx="1311275" cy="36512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C9EBC47-2DD8-497E-B192-30BD61A841F1}" type="slidenum"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ru-RU" sz="3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731" y="1113647"/>
            <a:ext cx="3727963" cy="2906913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МОШЕННИК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02206" y="851911"/>
            <a:ext cx="3460750" cy="3175045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ЖЕРТВА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675" y="109538"/>
            <a:ext cx="2589213" cy="360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Облачко с текстом: прямоугольное со скругленными углами 29"/>
          <p:cNvSpPr/>
          <p:nvPr/>
        </p:nvSpPr>
        <p:spPr>
          <a:xfrm>
            <a:off x="3681413" y="2628900"/>
            <a:ext cx="5680075" cy="3535363"/>
          </a:xfrm>
          <a:prstGeom prst="wedgeRoundRectCallout">
            <a:avLst>
              <a:gd name="adj1" fmla="val -65607"/>
              <a:gd name="adj2" fmla="val -15725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Сотрудника здравоохранения:</a:t>
            </a:r>
            <a:endParaRPr lang="ru-RU" sz="2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продлить срок действия страхового полиса;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по электронной очереди;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Сотрудника коммунальных </a:t>
            </a: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служб:</a:t>
            </a:r>
            <a:endParaRPr lang="ru-RU" sz="2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замену электросчетчиков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Скачать приложение;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Сотрудника Госуслуг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Сообщает о взломе личного кабинета;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300" dirty="0">
              <a:solidFill>
                <a:schemeClr val="tx1"/>
              </a:solidFill>
            </a:endParaRPr>
          </a:p>
        </p:txBody>
      </p:sp>
      <p:pic>
        <p:nvPicPr>
          <p:cNvPr id="20487" name="Рисунок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09538"/>
            <a:ext cx="3578225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: вправо 2"/>
          <p:cNvSpPr/>
          <p:nvPr/>
        </p:nvSpPr>
        <p:spPr>
          <a:xfrm>
            <a:off x="3159125" y="228600"/>
            <a:ext cx="6264275" cy="2433638"/>
          </a:xfrm>
          <a:prstGeom prst="rightArrow">
            <a:avLst>
              <a:gd name="adj1" fmla="val 41610"/>
              <a:gd name="adj2" fmla="val 43333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ЗВОНИТ ЖЕРТВЕ, ПРОСИТ СООБЩИТЬ СМС КОД, ПОД ПРЕДЛОГОМ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1"/>
          <p:cNvSpPr txBox="1">
            <a:spLocks noChangeArrowheads="1"/>
          </p:cNvSpPr>
          <p:nvPr/>
        </p:nvSpPr>
        <p:spPr bwMode="auto">
          <a:xfrm>
            <a:off x="0" y="-6350"/>
            <a:ext cx="12192000" cy="646113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передачи СМС-кода</a:t>
            </a:r>
          </a:p>
        </p:txBody>
      </p:sp>
      <p:sp>
        <p:nvSpPr>
          <p:cNvPr id="21507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0880725" y="0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CD93DF6-5CE0-4FAE-9435-0DD0D895502C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619" y="2115589"/>
            <a:ext cx="3727963" cy="2906913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017486"/>
              </a:avLst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 Black" panose="020B0A04020102020204" pitchFamily="34" charset="0"/>
              </a:rPr>
              <a:t>МОШЕННИК</a:t>
            </a:r>
          </a:p>
        </p:txBody>
      </p:sp>
      <p:pic>
        <p:nvPicPr>
          <p:cNvPr id="21509" name="Рисунок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" t="14610" r="4456" b="61275"/>
          <a:stretch>
            <a:fillRect/>
          </a:stretch>
        </p:blipFill>
        <p:spPr bwMode="auto">
          <a:xfrm>
            <a:off x="8645525" y="903288"/>
            <a:ext cx="3244850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Рисунок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r="14661" b="31483"/>
          <a:stretch>
            <a:fillRect/>
          </a:stretch>
        </p:blipFill>
        <p:spPr bwMode="auto">
          <a:xfrm>
            <a:off x="8732838" y="2619375"/>
            <a:ext cx="3157537" cy="206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трелка вправо 26"/>
          <p:cNvSpPr/>
          <p:nvPr/>
        </p:nvSpPr>
        <p:spPr>
          <a:xfrm>
            <a:off x="4443413" y="1025525"/>
            <a:ext cx="4362450" cy="1293813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Входит в Госуслуги</a:t>
            </a:r>
          </a:p>
        </p:txBody>
      </p:sp>
      <p:sp>
        <p:nvSpPr>
          <p:cNvPr id="21512" name="TextBox 9"/>
          <p:cNvSpPr txBox="1">
            <a:spLocks noChangeArrowheads="1"/>
          </p:cNvSpPr>
          <p:nvPr/>
        </p:nvSpPr>
        <p:spPr bwMode="auto">
          <a:xfrm>
            <a:off x="2816225" y="4999038"/>
            <a:ext cx="6846888" cy="1338262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доступ к персональным данным</a:t>
            </a:r>
          </a:p>
          <a:p>
            <a:pPr algn="ctr" eaLnBrk="1" hangingPunct="1"/>
            <a:r>
              <a:rPr lang="ru-RU" altLang="ru-RU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Оформляет онлайн-кредит, микро займы</a:t>
            </a:r>
          </a:p>
          <a:p>
            <a:pPr algn="ctr" eaLnBrk="1" hangingPunct="1"/>
            <a:r>
              <a:rPr lang="ru-RU" altLang="ru-RU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Переводит все ваши деньги!!!</a:t>
            </a:r>
            <a:endParaRPr lang="ru-RU" altLang="ru-RU" sz="2700"/>
          </a:p>
        </p:txBody>
      </p:sp>
      <p:sp>
        <p:nvSpPr>
          <p:cNvPr id="11" name="Стрелка: влево 10"/>
          <p:cNvSpPr/>
          <p:nvPr/>
        </p:nvSpPr>
        <p:spPr>
          <a:xfrm rot="19455435">
            <a:off x="5257800" y="2967038"/>
            <a:ext cx="3535363" cy="1482725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Заполучив доступ</a:t>
            </a:r>
          </a:p>
        </p:txBody>
      </p:sp>
      <p:pic>
        <p:nvPicPr>
          <p:cNvPr id="21514" name="Рисунок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741363"/>
            <a:ext cx="3830637" cy="383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99625" y="6403975"/>
            <a:ext cx="2492375" cy="27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Приложение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0" y="-47625"/>
            <a:ext cx="12192000" cy="646113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МЕРЫ БЕЗОПАСНОСТИ</a:t>
            </a:r>
          </a:p>
        </p:txBody>
      </p:sp>
      <p:sp>
        <p:nvSpPr>
          <p:cNvPr id="12" name="Облачко с текстом: прямоугольное со скругленными углами 11"/>
          <p:cNvSpPr/>
          <p:nvPr/>
        </p:nvSpPr>
        <p:spPr>
          <a:xfrm>
            <a:off x="4117975" y="1238250"/>
            <a:ext cx="7635875" cy="4808538"/>
          </a:xfrm>
          <a:prstGeom prst="wedgeRoundRectCallout">
            <a:avLst>
              <a:gd name="adj1" fmla="val -57246"/>
              <a:gd name="adj2" fmla="val -29001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ОТВЕЧАЙ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звонки с неизвестных номеров;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мошенники звонят в мессенджерах;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государственных учреждений и операторы сотовой связи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просят СМС- коды!!!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СМС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аналог вашей; собственной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подписи. Его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нельзя сообщать или пересылать!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0880725" y="-47625"/>
            <a:ext cx="1311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6A20BE5-DAD7-4451-A568-B7BF67CD6F34}" type="slidenum">
              <a:rPr lang="ru-RU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ru-RU" sz="3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3" name="Рисунок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5938" y="1011238"/>
            <a:ext cx="5280026" cy="528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8067</TotalTime>
  <Words>776</Words>
  <Application>Microsoft Office PowerPoint</Application>
  <PresentationFormat>Широкоэкранный</PresentationFormat>
  <Paragraphs>199</Paragraphs>
  <Slides>31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2" baseType="lpstr">
      <vt:lpstr>Calibri</vt:lpstr>
      <vt:lpstr>Arial</vt:lpstr>
      <vt:lpstr>Calibri Light</vt:lpstr>
      <vt:lpstr>Times New Roman</vt:lpstr>
      <vt:lpstr>Constantia</vt:lpstr>
      <vt:lpstr>DejaVu Sans</vt:lpstr>
      <vt:lpstr>Aharoni</vt:lpstr>
      <vt:lpstr>Wingdings</vt:lpstr>
      <vt:lpstr>Wingdings 3</vt:lpstr>
      <vt:lpstr>Wingdings 2</vt:lpstr>
      <vt:lpstr>Ретро</vt:lpstr>
      <vt:lpstr>        Управление МВД России по г. Улан-Удэ</vt:lpstr>
      <vt:lpstr>СТАТИСТИЧЕСКИЕ ДАННЫЕ ЗА 9 МЕСЯЦЕВ 2024 г.</vt:lpstr>
      <vt:lpstr>УЩЕРБ ЗА 9 МЕСЯЦЕВ 2024 года</vt:lpstr>
      <vt:lpstr>Презентация PowerPoint</vt:lpstr>
      <vt:lpstr>     Виды обманов  в ходе телефонного разговора </vt:lpstr>
      <vt:lpstr>Презентация PowerPoint</vt:lpstr>
      <vt:lpstr>Презентация PowerPoint</vt:lpstr>
      <vt:lpstr>Презентация PowerPoint</vt:lpstr>
      <vt:lpstr>Презентация PowerPoint</vt:lpstr>
      <vt:lpstr>Внимание! Достаем телефоны!</vt:lpstr>
      <vt:lpstr>Презентация PowerPoint</vt:lpstr>
      <vt:lpstr>Отзыв согласий</vt:lpstr>
      <vt:lpstr>Презентация PowerPoint</vt:lpstr>
      <vt:lpstr>Презентация PowerPoint</vt:lpstr>
      <vt:lpstr>     СПОСОБ МОШЕННИЧЕСТВА ПОД ПРЕДЛОГОМ ЗАРАБОТКА В СЕТИ ИНТЕРНЕТ</vt:lpstr>
      <vt:lpstr>Презентация PowerPoint</vt:lpstr>
      <vt:lpstr>КАК ОБЕЗОПАСИТЬ СЕБЯ ОТ МОШЕННИКОВ</vt:lpstr>
      <vt:lpstr>    Защита от звонков в Viber</vt:lpstr>
      <vt:lpstr>       Защита от звонков в WhatsApp</vt:lpstr>
      <vt:lpstr>      Защита от звонков в Telegram</vt:lpstr>
      <vt:lpstr>      Защита от звонков в Telegram</vt:lpstr>
      <vt:lpstr>Презентация PowerPoint</vt:lpstr>
      <vt:lpstr>  СПОСОБ   ИСПОЛЬЗОВАНИЕ СТАРОЙ СИМ-КАРТЫ</vt:lpstr>
      <vt:lpstr>Презентация PowerPoint</vt:lpstr>
      <vt:lpstr>Презентация PowerPoint</vt:lpstr>
      <vt:lpstr>Презентация PowerPoint</vt:lpstr>
      <vt:lpstr>С профилактической информацией можете ознакомиться на сайте МВД по Республике Бурятия</vt:lpstr>
      <vt:lpstr>ПРИМЕР:</vt:lpstr>
      <vt:lpstr>ПРИМЕР: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МВД России по г. Улан-Удэ  «Профилактика мошенничеств и краж с банковских с»</dc:title>
  <dc:creator>vbalkhaeva</dc:creator>
  <cp:lastModifiedBy>abalkhanov3</cp:lastModifiedBy>
  <cp:revision>422</cp:revision>
  <cp:lastPrinted>2024-10-08T06:30:33Z</cp:lastPrinted>
  <dcterms:created xsi:type="dcterms:W3CDTF">2023-11-29T05:19:42Z</dcterms:created>
  <dcterms:modified xsi:type="dcterms:W3CDTF">2024-10-08T10:48:01Z</dcterms:modified>
</cp:coreProperties>
</file>